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4">
  <p:sldMasterIdLst>
    <p:sldMasterId id="2147483677" r:id="rId1"/>
  </p:sldMasterIdLst>
  <p:notesMasterIdLst>
    <p:notesMasterId r:id="rId10"/>
  </p:notesMasterIdLst>
  <p:sldIdLst>
    <p:sldId id="310" r:id="rId2"/>
    <p:sldId id="347" r:id="rId3"/>
    <p:sldId id="333" r:id="rId4"/>
    <p:sldId id="334" r:id="rId5"/>
    <p:sldId id="331" r:id="rId6"/>
    <p:sldId id="336" r:id="rId7"/>
    <p:sldId id="337" r:id="rId8"/>
    <p:sldId id="309" r:id="rId9"/>
  </p:sldIdLst>
  <p:sldSz cx="12192000" cy="6858000"/>
  <p:notesSz cx="7102475" cy="10234613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4560" autoAdjust="0"/>
  </p:normalViewPr>
  <p:slideViewPr>
    <p:cSldViewPr snapToGrid="0">
      <p:cViewPr varScale="1">
        <p:scale>
          <a:sx n="65" d="100"/>
          <a:sy n="65" d="100"/>
        </p:scale>
        <p:origin x="5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0E829-E0A3-4F07-81E2-D3615CF53317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2725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C8190-E0CE-4DA8-8B29-8AF156EE0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70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7628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88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959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340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52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9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85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0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90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05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629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49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05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387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9500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45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2244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551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716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100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405E5-CF4E-4E4C-8EAD-DFFAA3682E63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12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02925" y="3873974"/>
            <a:ext cx="108642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Усиление несущих стен из кирпича и мелких блоков в сейсмических районах традиционными методами.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800" b="1" dirty="0" err="1"/>
              <a:t>Смаилов</a:t>
            </a:r>
            <a:r>
              <a:rPr lang="ru-RU" sz="2800" b="1" dirty="0"/>
              <a:t> </a:t>
            </a:r>
            <a:r>
              <a:rPr lang="ru-RU" sz="2800" b="1" dirty="0" err="1"/>
              <a:t>Тамірлан</a:t>
            </a:r>
            <a:r>
              <a:rPr lang="ru-RU" sz="2800" b="1" dirty="0"/>
              <a:t> </a:t>
            </a:r>
            <a:r>
              <a:rPr lang="ru-RU" sz="2800" b="1" dirty="0" err="1"/>
              <a:t>Айдарұлы</a:t>
            </a:r>
            <a:r>
              <a:rPr lang="ru-RU" sz="2800" b="1" dirty="0"/>
              <a:t> </a:t>
            </a:r>
            <a:endParaRPr lang="ru-RU" sz="2800" b="1" dirty="0">
              <a:latin typeface="+mj-lt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" b="24601"/>
          <a:stretch/>
        </p:blipFill>
        <p:spPr>
          <a:xfrm>
            <a:off x="3323884" y="353962"/>
            <a:ext cx="3978438" cy="19513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-2037" t="84330" r="-1" b="1"/>
          <a:stretch/>
        </p:blipFill>
        <p:spPr>
          <a:xfrm>
            <a:off x="3263364" y="2465797"/>
            <a:ext cx="4099477" cy="4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5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929706" cy="838200"/>
          </a:xfrm>
        </p:spPr>
        <p:txBody>
          <a:bodyPr/>
          <a:lstStyle/>
          <a:p>
            <a:pPr algn="ctr"/>
            <a:r>
              <a:rPr lang="ru-RU" dirty="0" smtClean="0"/>
              <a:t>Нормативные документы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81199"/>
            <a:ext cx="10143066" cy="4060163"/>
          </a:xfrm>
        </p:spPr>
        <p:txBody>
          <a:bodyPr/>
          <a:lstStyle/>
          <a:p>
            <a:pPr algn="just" fontAlgn="base"/>
            <a:r>
              <a:rPr lang="ru-RU" b="1" dirty="0"/>
              <a:t>СП РК </a:t>
            </a:r>
            <a:r>
              <a:rPr lang="ru-RU" b="1" dirty="0" smtClean="0"/>
              <a:t>1.04-110-2017  Обследование</a:t>
            </a:r>
            <a:r>
              <a:rPr lang="ru-RU" b="1" dirty="0"/>
              <a:t>, оценка технического состояния и </a:t>
            </a:r>
            <a:r>
              <a:rPr lang="ru-RU" b="1" dirty="0" err="1"/>
              <a:t>сейсмоусиление</a:t>
            </a:r>
            <a:r>
              <a:rPr lang="ru-RU" b="1" dirty="0"/>
              <a:t> зданий и </a:t>
            </a:r>
            <a:r>
              <a:rPr lang="ru-RU" b="1" dirty="0" smtClean="0"/>
              <a:t>сооружений</a:t>
            </a:r>
          </a:p>
          <a:p>
            <a:pPr algn="just" fontAlgn="base"/>
            <a:r>
              <a:rPr lang="ru-RU" b="1" dirty="0"/>
              <a:t>СП 31-114-2004 Правила проектирования жилых и общественных зданий для строительства в сейсмических районах</a:t>
            </a:r>
          </a:p>
          <a:p>
            <a:pPr algn="just" fontAlgn="base"/>
            <a:r>
              <a:rPr lang="ru-RU" b="1" dirty="0"/>
              <a:t>СП </a:t>
            </a:r>
            <a:r>
              <a:rPr lang="ru-RU" b="1" dirty="0" smtClean="0"/>
              <a:t>427.1325800.2018 Каменные и армокаменные конструкции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53166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4082" y="1128945"/>
            <a:ext cx="10034918" cy="4652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000" dirty="0"/>
              <a:t>При реконструкции зданий и сооружений, выполненных из каменных конструкций, важно оценить фактическую прочность несущих элементов. </a:t>
            </a:r>
          </a:p>
          <a:p>
            <a:pPr algn="just">
              <a:lnSpc>
                <a:spcPct val="150000"/>
              </a:lnSpc>
              <a:buNone/>
            </a:pPr>
            <a:r>
              <a:rPr lang="ru-RU" sz="2000" dirty="0"/>
              <a:t>Эта оценка для армированных и неармированных конструкций выполняется методом разрушающих нагрузок на основании фактической прочности кирпича, раствора и предела теку­чести стали. </a:t>
            </a:r>
          </a:p>
          <a:p>
            <a:pPr algn="just">
              <a:lnSpc>
                <a:spcPct val="150000"/>
              </a:lnSpc>
              <a:buNone/>
            </a:pPr>
            <a:r>
              <a:rPr lang="ru-RU" sz="2000" dirty="0"/>
              <a:t>При этом необходимо наиболее полно учитывать все факторы, которые могут снизить несущую спо­собность конструкции (трещины, локальные повреждения, отклонения кладки по вертикали и соответствующее увеличение эксцентриситетов, нарушение связей между несущими конструкциями, смещения плит покрытий и перекрытий, прогонов, стропильных конструкций и т. п.).</a:t>
            </a:r>
          </a:p>
        </p:txBody>
      </p:sp>
    </p:spTree>
    <p:extLst>
      <p:ext uri="{BB962C8B-B14F-4D97-AF65-F5344CB8AC3E}">
        <p14:creationId xmlns:p14="http://schemas.microsoft.com/office/powerpoint/2010/main" val="172499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9080" y="267056"/>
            <a:ext cx="7879080" cy="6710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buNone/>
            </a:pPr>
            <a:r>
              <a:rPr lang="ru-RU" b="1" dirty="0"/>
              <a:t>В качестве основных причин образования дефектов выделяют:</a:t>
            </a:r>
            <a:endParaRPr lang="ru-RU" dirty="0"/>
          </a:p>
          <a:p>
            <a:pPr>
              <a:lnSpc>
                <a:spcPct val="120000"/>
              </a:lnSpc>
              <a:buNone/>
            </a:pPr>
            <a:r>
              <a:rPr lang="ru-RU" dirty="0"/>
              <a:t>1) низкое качество кладки (плохие растворные швы, несоблюдение перевязки, забутовка с нарушением технологии и т.п.);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2) недостаточная прочность кирпича и раствора;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3) совместное применение в кладке разнородных 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по прочности и </a:t>
            </a:r>
            <a:r>
              <a:rPr lang="ru-RU" dirty="0" err="1"/>
              <a:t>деформативности</a:t>
            </a:r>
            <a:r>
              <a:rPr lang="ru-RU" dirty="0"/>
              <a:t> каменных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 материалов (например, глиняного кирпича 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совместно с силикатным или шлакоблоками);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4) использование каменных материалов не по назначению (например, силикатного кирпича в условиях повышенной влажности);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5) низкое качество работ, выполняемых в зимнее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 время (использование не очищенного от наледи кирпича; применение смерзшегося раствора, 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отсутствие в растворе противоморозных добавок);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6) невыполнение температурно-усадочных швов 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или недопустимо большое расстояние между ними;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7) агрессивные воздействия внешней среды (кислотное, щелочное солевое воздействия; попеременное замораживание и оттаивание, увлажнение и высушивание);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8) неравномерная осадка фундамента в здании.</a:t>
            </a:r>
            <a:endParaRPr lang="ru-RU" sz="2000" dirty="0"/>
          </a:p>
        </p:txBody>
      </p:sp>
      <p:pic>
        <p:nvPicPr>
          <p:cNvPr id="5" name="Picture 3" descr="D:\ЮЛЯ\ВВЕДЕНИЕ В СПЕЦ\РЕКОНСТРУКЦИЯ\каменные\treshini_v_stenah_doma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42" y="119049"/>
            <a:ext cx="3807138" cy="411792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528211" y="4735175"/>
            <a:ext cx="3276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 – осадочные </a:t>
            </a:r>
            <a:r>
              <a:rPr lang="ru-RU" dirty="0" smtClean="0"/>
              <a:t>трещины;</a:t>
            </a:r>
          </a:p>
          <a:p>
            <a:r>
              <a:rPr lang="ru-RU" dirty="0" smtClean="0"/>
              <a:t>2 – осадочная воронка; </a:t>
            </a:r>
          </a:p>
          <a:p>
            <a:r>
              <a:rPr lang="ru-RU" dirty="0" smtClean="0"/>
              <a:t>3 </a:t>
            </a:r>
            <a:r>
              <a:rPr lang="ru-RU" dirty="0"/>
              <a:t>– отклонение стены от вертикали.</a:t>
            </a:r>
          </a:p>
        </p:txBody>
      </p:sp>
    </p:spTree>
    <p:extLst>
      <p:ext uri="{BB962C8B-B14F-4D97-AF65-F5344CB8AC3E}">
        <p14:creationId xmlns:p14="http://schemas.microsoft.com/office/powerpoint/2010/main" val="61107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82516" y="822977"/>
            <a:ext cx="976168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440" y="176646"/>
            <a:ext cx="9829800" cy="153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buNone/>
            </a:pPr>
            <a:r>
              <a:rPr lang="ru-RU" sz="2000" dirty="0"/>
              <a:t>Каменные конструкции испытывают в основном сжимающие усилия.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000" dirty="0"/>
              <a:t>Повышение несущей способности и устойчивости простенков может быть обеспечено </a:t>
            </a:r>
            <a:r>
              <a:rPr lang="ru-RU" sz="2000" b="1" i="1" u="sng" dirty="0"/>
              <a:t>увеличением площади сечения, </a:t>
            </a:r>
            <a:r>
              <a:rPr lang="ru-RU" sz="2000" dirty="0"/>
              <a:t>устройством </a:t>
            </a:r>
            <a:r>
              <a:rPr lang="ru-RU" sz="2000" b="1" u="sng" dirty="0"/>
              <a:t>стальных, железобетонных и армированных растворных </a:t>
            </a:r>
            <a:r>
              <a:rPr lang="ru-RU" sz="2000" b="1" i="1" u="sng" dirty="0"/>
              <a:t>обойм</a:t>
            </a:r>
            <a:r>
              <a:rPr lang="ru-RU" sz="2000" b="1" u="sng" dirty="0"/>
              <a:t> </a:t>
            </a:r>
          </a:p>
        </p:txBody>
      </p:sp>
      <p:pic>
        <p:nvPicPr>
          <p:cNvPr id="5" name="Picture 2" descr="D:\ЮЛЯ\ВВЕДЕНИЕ В СПЕЦ\РЕКОНСТРУКЦИЯ\каменные\image1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7140" y="1995478"/>
            <a:ext cx="4138892" cy="3071834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65760" y="5349890"/>
            <a:ext cx="112318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600" dirty="0"/>
              <a:t>Рис. 1 Усиление каменных столбов стальной (</a:t>
            </a:r>
            <a:r>
              <a:rPr lang="ru-RU" sz="1600" i="1" dirty="0"/>
              <a:t>а</a:t>
            </a:r>
            <a:r>
              <a:rPr lang="ru-RU" sz="1600" dirty="0"/>
              <a:t>), железобетонной (</a:t>
            </a:r>
            <a:r>
              <a:rPr lang="ru-RU" sz="1600" i="1" dirty="0"/>
              <a:t>б</a:t>
            </a:r>
            <a:r>
              <a:rPr lang="ru-RU" sz="1600" dirty="0"/>
              <a:t>) и армированной растворной (</a:t>
            </a:r>
            <a:r>
              <a:rPr lang="ru-RU" sz="1600" i="1" dirty="0"/>
              <a:t>в</a:t>
            </a:r>
            <a:r>
              <a:rPr lang="ru-RU" sz="1600" dirty="0"/>
              <a:t>) обоймами:</a:t>
            </a:r>
          </a:p>
          <a:p>
            <a:pPr algn="ctr">
              <a:buNone/>
            </a:pPr>
            <a:r>
              <a:rPr lang="ru-RU" sz="1600" dirty="0"/>
              <a:t>1-планки 35х5…60х12 мм; 2- уголки; 3 - сварка; 4- стержни Ф 5…12 мм;5 – хомуты Ф 4…10 мм; 6 -бетон В12,5...В15; 7 -стержни Ф  6...12 мм;</a:t>
            </a:r>
          </a:p>
          <a:p>
            <a:pPr algn="ctr">
              <a:buNone/>
            </a:pPr>
            <a:r>
              <a:rPr lang="ru-RU" sz="1600" dirty="0"/>
              <a:t>  8-раствор марки 50...75;  9 – кладка</a:t>
            </a:r>
          </a:p>
        </p:txBody>
      </p:sp>
    </p:spTree>
    <p:extLst>
      <p:ext uri="{BB962C8B-B14F-4D97-AF65-F5344CB8AC3E}">
        <p14:creationId xmlns:p14="http://schemas.microsoft.com/office/powerpoint/2010/main" val="236187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197277"/>
            <a:ext cx="101498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u="sng" dirty="0"/>
              <a:t>Повышение площади сечения</a:t>
            </a:r>
            <a:r>
              <a:rPr lang="ru-RU" sz="2000" dirty="0"/>
              <a:t> простенка достигают увеличением его ширины. В этом случае с двух сторон простенка выкладывают новые участки кладки, которую надежно перевязывают со старой, а при необходимости и армируют. Поврежденные несущие простенки разгружаются, площадь сечения простенков увеличивается, соответственно уменьшается площадь оконных проемов, поэтому оконные блоки подлежат замене.</a:t>
            </a:r>
            <a:r>
              <a:rPr lang="ru-RU" sz="2400" dirty="0"/>
              <a:t>  </a:t>
            </a:r>
            <a:endParaRPr lang="ru-RU" sz="2400" dirty="0" smtClean="0"/>
          </a:p>
          <a:p>
            <a:pPr algn="just"/>
            <a:r>
              <a:rPr lang="ru-RU" sz="2000" b="1" u="sng" dirty="0" smtClean="0"/>
              <a:t>Стальная </a:t>
            </a:r>
            <a:r>
              <a:rPr lang="ru-RU" sz="2000" b="1" u="sng" dirty="0"/>
              <a:t>обойма </a:t>
            </a:r>
            <a:r>
              <a:rPr lang="ru-RU" sz="2000" b="1" dirty="0"/>
              <a:t>состоит из двух основных элементов - вертикальных стальных уголков, которые устанавливаются по углам простенков или столбов на цементном растворе, и хомутов из полосовой или круглой стали. Для обеспечения включения обоймы в работу кладки необходимо тщательно инъецировать зазоры между стальными элементами обоймы и каменной кладкой цементным раствором. После устройства металлической обоймы ее элементы защищают от коррозии цементным раствором толщиной 25...30 мм по металлической сетке.</a:t>
            </a:r>
          </a:p>
          <a:p>
            <a:pPr algn="just"/>
            <a:endParaRPr lang="ru-RU" sz="2400" dirty="0"/>
          </a:p>
        </p:txBody>
      </p:sp>
      <p:pic>
        <p:nvPicPr>
          <p:cNvPr id="3" name="Рисунок 2" descr="http://shzvolgograd.ru/shzvolgograd_ru/cache/r/dihdm5mebgnvmx3h_200x15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984" y="4375016"/>
            <a:ext cx="3510136" cy="2315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607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0080" y="359526"/>
            <a:ext cx="10424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Иногда стальные обоймы усиления кирпичной кладки на постоянно эксплуатируемых зданиях оставляют без защитного покрытия раствором или бетоном, устраивая </a:t>
            </a:r>
            <a:r>
              <a:rPr lang="ru-RU" sz="2400" b="1" i="1" dirty="0"/>
              <a:t>металлический каркас</a:t>
            </a:r>
            <a:r>
              <a:rPr lang="ru-RU" sz="2400" dirty="0"/>
              <a:t> усиления.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0080" y="1322427"/>
            <a:ext cx="10302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Open Sans"/>
              </a:rPr>
              <a:t> </a:t>
            </a:r>
            <a:endParaRPr lang="ru-RU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4112" y="1691759"/>
            <a:ext cx="2286016" cy="2848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0840" y="1691759"/>
            <a:ext cx="2588656" cy="293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1832612" y="5312956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dirty="0"/>
              <a:t>Рис. 2 Усиление простенков металлическим каркасом:</a:t>
            </a:r>
          </a:p>
          <a:p>
            <a:pPr algn="ctr">
              <a:buNone/>
            </a:pPr>
            <a:r>
              <a:rPr lang="ru-RU" dirty="0"/>
              <a:t> а- узкого простенка; б- широкого простенка; </a:t>
            </a:r>
          </a:p>
          <a:p>
            <a:pPr algn="ctr">
              <a:buNone/>
            </a:pPr>
            <a:r>
              <a:rPr lang="ru-RU" dirty="0"/>
              <a:t>1-кирпичный элемент; 2-стальные уголки; 3-планка; 4-поперечная связь</a:t>
            </a:r>
          </a:p>
        </p:txBody>
      </p:sp>
    </p:spTree>
    <p:extLst>
      <p:ext uri="{BB962C8B-B14F-4D97-AF65-F5344CB8AC3E}">
        <p14:creationId xmlns:p14="http://schemas.microsoft.com/office/powerpoint/2010/main" val="2094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021" y="818545"/>
            <a:ext cx="8596668" cy="613893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dirty="0">
                <a:solidFill>
                  <a:srgbClr val="0070C0"/>
                </a:solidFill>
              </a:rPr>
              <a:t>Благодарю за </a:t>
            </a:r>
            <a:r>
              <a:rPr lang="ru-RU" altLang="ru-RU" sz="2400" dirty="0" smtClean="0">
                <a:solidFill>
                  <a:srgbClr val="0070C0"/>
                </a:solidFill>
              </a:rPr>
              <a:t>внимание!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" b="24601"/>
          <a:stretch/>
        </p:blipFill>
        <p:spPr>
          <a:xfrm>
            <a:off x="3198136" y="2127663"/>
            <a:ext cx="3978438" cy="19513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-2037" t="84330" r="-1" b="1"/>
          <a:stretch/>
        </p:blipFill>
        <p:spPr>
          <a:xfrm>
            <a:off x="3077097" y="4099441"/>
            <a:ext cx="4099477" cy="4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5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1f69e3f5454bb80e1f637d6a4898515108a15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1570</TotalTime>
  <Words>455</Words>
  <Application>Microsoft Office PowerPoint</Application>
  <PresentationFormat>Широкоэкранный</PresentationFormat>
  <Paragraphs>45</Paragraphs>
  <Slides>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Open Sans</vt:lpstr>
      <vt:lpstr>Trebuchet MS</vt:lpstr>
      <vt:lpstr>Wingdings 3</vt:lpstr>
      <vt:lpstr>Грань</vt:lpstr>
      <vt:lpstr>Презентация PowerPoint</vt:lpstr>
      <vt:lpstr>Нормативные документы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Вадим</dc:creator>
  <cp:lastModifiedBy>ORudenko</cp:lastModifiedBy>
  <cp:revision>142</cp:revision>
  <cp:lastPrinted>2020-07-14T09:26:30Z</cp:lastPrinted>
  <dcterms:created xsi:type="dcterms:W3CDTF">2016-11-29T19:09:54Z</dcterms:created>
  <dcterms:modified xsi:type="dcterms:W3CDTF">2022-12-14T09:35:43Z</dcterms:modified>
</cp:coreProperties>
</file>